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3" r:id="rId2"/>
    <p:sldId id="258" r:id="rId3"/>
    <p:sldId id="263" r:id="rId4"/>
    <p:sldId id="287" r:id="rId5"/>
    <p:sldId id="301" r:id="rId6"/>
    <p:sldId id="302" r:id="rId7"/>
    <p:sldId id="304" r:id="rId8"/>
    <p:sldId id="308" r:id="rId9"/>
    <p:sldId id="307" r:id="rId10"/>
    <p:sldId id="303" r:id="rId11"/>
    <p:sldId id="305" r:id="rId12"/>
    <p:sldId id="28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3502D-A6F4-42B0-9FE2-6260E3C77D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7BA1A2A-8832-4277-BA85-3FB0BBE972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CADDC87-8619-4F5B-8CA7-1E156E99752C}"/>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5" name="Footer Placeholder 4">
            <a:extLst>
              <a:ext uri="{FF2B5EF4-FFF2-40B4-BE49-F238E27FC236}">
                <a16:creationId xmlns:a16="http://schemas.microsoft.com/office/drawing/2014/main" id="{CFADC497-CB29-43E1-B16D-0885B9C175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3A4614E-E5AE-440E-BC3D-3DDB90F99FD1}"/>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330969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22C7B-0CFE-4293-B8C4-D468C6DAABB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35D8431-437F-4669-96E0-D02510B286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5FA11D1-D00A-4F4B-9D02-E900B4DD7C93}"/>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5" name="Footer Placeholder 4">
            <a:extLst>
              <a:ext uri="{FF2B5EF4-FFF2-40B4-BE49-F238E27FC236}">
                <a16:creationId xmlns:a16="http://schemas.microsoft.com/office/drawing/2014/main" id="{DD3C13CF-627C-4B04-978C-EB2E990E07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BE2959-9BA1-4615-BAD0-43657DCC8473}"/>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3522000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A82181-AA1C-4D74-BF44-B2EC9A44E95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284AD0F-2277-4F6A-B331-9CFBE89BC2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FDA326-415C-439D-A829-3995E1242B82}"/>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5" name="Footer Placeholder 4">
            <a:extLst>
              <a:ext uri="{FF2B5EF4-FFF2-40B4-BE49-F238E27FC236}">
                <a16:creationId xmlns:a16="http://schemas.microsoft.com/office/drawing/2014/main" id="{9754005B-9E3C-46CA-A733-094516F54D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B43D9C-31A5-41FE-A646-8D6B5238D54B}"/>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272934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45DB-2410-4B9F-ACFE-C1CEE4682B4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2327C6-D938-4E8C-8488-2E9B08E52B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AAB5493-70BA-4BE8-A510-ED749DFBE928}"/>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5" name="Footer Placeholder 4">
            <a:extLst>
              <a:ext uri="{FF2B5EF4-FFF2-40B4-BE49-F238E27FC236}">
                <a16:creationId xmlns:a16="http://schemas.microsoft.com/office/drawing/2014/main" id="{5A903611-4E48-445A-A3A7-67575F11D8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4A43FBC-253C-4DF7-B01E-C17AA17C510B}"/>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3960889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8BE17-A0C7-40F6-99D5-0FCCB0C9BA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73ED54D-E03C-47E9-8AB6-BA92371AD3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D11E27-CEDD-4F2A-A209-7D9C6892FCA6}"/>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5" name="Footer Placeholder 4">
            <a:extLst>
              <a:ext uri="{FF2B5EF4-FFF2-40B4-BE49-F238E27FC236}">
                <a16:creationId xmlns:a16="http://schemas.microsoft.com/office/drawing/2014/main" id="{4E69450A-6823-45B7-9B69-036CE1EC21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7A6BB2-8E02-4B5C-9B90-F638C34A5B64}"/>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3700178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46E1D-A698-43A7-BD67-20EFE1D81F8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BFE0B3D-6233-4688-9107-78DF8F5291E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4E40D8B-63BD-424C-8A61-FDB6B60F29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7A5F40F-DD11-4574-BCB6-A3E860C9AB90}"/>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6" name="Footer Placeholder 5">
            <a:extLst>
              <a:ext uri="{FF2B5EF4-FFF2-40B4-BE49-F238E27FC236}">
                <a16:creationId xmlns:a16="http://schemas.microsoft.com/office/drawing/2014/main" id="{767EB967-C1E1-4EDA-A1D1-F7F2ED2A601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E21A642-2D96-4CD9-BA1C-7B5632AEA840}"/>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21192147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74FE0-E262-408A-B445-30346F8EC99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E740FF3-E334-44FA-8187-81C2A5B089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7DC180-DCB8-4027-9F42-23AC765FFB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C377FBA-4F85-41C7-88A9-3BFBAA59CA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4316E9-3B51-4345-9F77-1654A32342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3E53872-843E-4765-84C5-56B2DF3F8F43}"/>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8" name="Footer Placeholder 7">
            <a:extLst>
              <a:ext uri="{FF2B5EF4-FFF2-40B4-BE49-F238E27FC236}">
                <a16:creationId xmlns:a16="http://schemas.microsoft.com/office/drawing/2014/main" id="{A3DD4AA7-2D09-4240-BE3E-B61C878461B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A2E75A0-F1F9-432B-9DE6-04735C20A2B8}"/>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34800631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2A394-EBBE-46A0-A04F-FAEEAF5DAA3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A7A6476-46E1-4EF4-86B9-481F9D59E44F}"/>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4" name="Footer Placeholder 3">
            <a:extLst>
              <a:ext uri="{FF2B5EF4-FFF2-40B4-BE49-F238E27FC236}">
                <a16:creationId xmlns:a16="http://schemas.microsoft.com/office/drawing/2014/main" id="{38733B95-5D87-4A73-8577-9302E4993D9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63CD85D-F267-4E53-BF88-1138F61471FC}"/>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90719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2B074C-BD2B-4682-9B7E-41F9E3054E51}"/>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3" name="Footer Placeholder 2">
            <a:extLst>
              <a:ext uri="{FF2B5EF4-FFF2-40B4-BE49-F238E27FC236}">
                <a16:creationId xmlns:a16="http://schemas.microsoft.com/office/drawing/2014/main" id="{2597E903-8AE6-4581-812D-9515F9A447D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6623E8B-7993-410A-A766-AA02C2B87013}"/>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2352585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CC213-9704-4D0B-B216-F422CAB829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461C7D8-8702-4307-A0E2-914265FB69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EE43B8F-9219-4061-B280-0C56C00933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42A9F8-D474-4226-BE78-1C049594B251}"/>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6" name="Footer Placeholder 5">
            <a:extLst>
              <a:ext uri="{FF2B5EF4-FFF2-40B4-BE49-F238E27FC236}">
                <a16:creationId xmlns:a16="http://schemas.microsoft.com/office/drawing/2014/main" id="{4F7AA4BB-52C8-4C67-A9AB-2C9D0FFBAFC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1FE65D-420C-432B-BFD8-457DA43CC08E}"/>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2541514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AB2D3-02DC-4ADE-A110-4525EA986C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93A2571-4078-4C51-B337-2384E213F6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191C321-B41E-4519-A0AB-2A5CBE9D82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BAAA61-69BF-4038-9A9E-E4E6E1699F7F}"/>
              </a:ext>
            </a:extLst>
          </p:cNvPr>
          <p:cNvSpPr>
            <a:spLocks noGrp="1"/>
          </p:cNvSpPr>
          <p:nvPr>
            <p:ph type="dt" sz="half" idx="10"/>
          </p:nvPr>
        </p:nvSpPr>
        <p:spPr/>
        <p:txBody>
          <a:bodyPr/>
          <a:lstStyle/>
          <a:p>
            <a:fld id="{E4A76EA5-1F06-45A6-B50B-AB2FC963D2BC}" type="datetimeFigureOut">
              <a:rPr lang="en-IN" smtClean="0"/>
              <a:t>25-03-2021</a:t>
            </a:fld>
            <a:endParaRPr lang="en-IN"/>
          </a:p>
        </p:txBody>
      </p:sp>
      <p:sp>
        <p:nvSpPr>
          <p:cNvPr id="6" name="Footer Placeholder 5">
            <a:extLst>
              <a:ext uri="{FF2B5EF4-FFF2-40B4-BE49-F238E27FC236}">
                <a16:creationId xmlns:a16="http://schemas.microsoft.com/office/drawing/2014/main" id="{6B4994BC-832D-4D46-9526-001B7A268A0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3BB5E80-E7D0-4EF5-8661-5856842FACDD}"/>
              </a:ext>
            </a:extLst>
          </p:cNvPr>
          <p:cNvSpPr>
            <a:spLocks noGrp="1"/>
          </p:cNvSpPr>
          <p:nvPr>
            <p:ph type="sldNum" sz="quarter" idx="12"/>
          </p:nvPr>
        </p:nvSpPr>
        <p:spPr/>
        <p:txBody>
          <a:bodyPr/>
          <a:lstStyle/>
          <a:p>
            <a:fld id="{A2DDD9AB-3C1E-4551-BF91-D351E52C3A15}" type="slidenum">
              <a:rPr lang="en-IN" smtClean="0"/>
              <a:t>‹#›</a:t>
            </a:fld>
            <a:endParaRPr lang="en-IN"/>
          </a:p>
        </p:txBody>
      </p:sp>
    </p:spTree>
    <p:extLst>
      <p:ext uri="{BB962C8B-B14F-4D97-AF65-F5344CB8AC3E}">
        <p14:creationId xmlns:p14="http://schemas.microsoft.com/office/powerpoint/2010/main" val="1787441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236834-EDA4-4D9A-A7B1-33D344958D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D169D8C-78BC-42B1-AC5D-D2A714D595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7C88995-2DCD-4B39-A0FE-A885B9BE45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A76EA5-1F06-45A6-B50B-AB2FC963D2BC}" type="datetimeFigureOut">
              <a:rPr lang="en-IN" smtClean="0"/>
              <a:t>25-03-2021</a:t>
            </a:fld>
            <a:endParaRPr lang="en-IN"/>
          </a:p>
        </p:txBody>
      </p:sp>
      <p:sp>
        <p:nvSpPr>
          <p:cNvPr id="5" name="Footer Placeholder 4">
            <a:extLst>
              <a:ext uri="{FF2B5EF4-FFF2-40B4-BE49-F238E27FC236}">
                <a16:creationId xmlns:a16="http://schemas.microsoft.com/office/drawing/2014/main" id="{459DEB32-B1BB-4930-91B4-059F13BC64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C2C7E0D-557B-44D9-8274-BC52235ADFF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DDD9AB-3C1E-4551-BF91-D351E52C3A15}" type="slidenum">
              <a:rPr lang="en-IN" smtClean="0"/>
              <a:t>‹#›</a:t>
            </a:fld>
            <a:endParaRPr lang="en-IN"/>
          </a:p>
        </p:txBody>
      </p:sp>
    </p:spTree>
    <p:extLst>
      <p:ext uri="{BB962C8B-B14F-4D97-AF65-F5344CB8AC3E}">
        <p14:creationId xmlns:p14="http://schemas.microsoft.com/office/powerpoint/2010/main" val="2436720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994E6-F96C-49F6-93AD-4A54AAB94F41}"/>
              </a:ext>
            </a:extLst>
          </p:cNvPr>
          <p:cNvSpPr>
            <a:spLocks noGrp="1"/>
          </p:cNvSpPr>
          <p:nvPr>
            <p:ph type="title"/>
          </p:nvPr>
        </p:nvSpPr>
        <p:spPr>
          <a:xfrm>
            <a:off x="621437" y="541538"/>
            <a:ext cx="10999433" cy="1095884"/>
          </a:xfrm>
        </p:spPr>
        <p:txBody>
          <a:bodyPr>
            <a:normAutofit fontScale="90000"/>
          </a:bodyPr>
          <a:lstStyle/>
          <a:p>
            <a:pPr algn="ctr"/>
            <a:r>
              <a:rPr lang="en-US" sz="2800" b="1" dirty="0">
                <a:solidFill>
                  <a:schemeClr val="accent2"/>
                </a:solidFill>
                <a:effectLst/>
                <a:latin typeface="Georgia" panose="02040502050405020303" pitchFamily="18" charset="0"/>
                <a:ea typeface="Georgia" panose="02040502050405020303" pitchFamily="18" charset="0"/>
                <a:cs typeface="Georgia" panose="02040502050405020303" pitchFamily="18" charset="0"/>
              </a:rPr>
              <a:t> </a:t>
            </a:r>
            <a:r>
              <a:rPr lang="en-IN" sz="4800" b="1" dirty="0">
                <a:solidFill>
                  <a:schemeClr val="accent2">
                    <a:lumMod val="75000"/>
                  </a:schemeClr>
                </a:solidFill>
              </a:rPr>
              <a:t>Design of Android Phone Based Home </a:t>
            </a:r>
            <a:br>
              <a:rPr lang="en-IN" sz="4800" b="1" dirty="0">
                <a:solidFill>
                  <a:schemeClr val="accent2">
                    <a:lumMod val="75000"/>
                  </a:schemeClr>
                </a:solidFill>
              </a:rPr>
            </a:br>
            <a:r>
              <a:rPr lang="en-IN" sz="4800" b="1" dirty="0">
                <a:solidFill>
                  <a:schemeClr val="accent2">
                    <a:lumMod val="75000"/>
                  </a:schemeClr>
                </a:solidFill>
              </a:rPr>
              <a:t>Fire Alert System</a:t>
            </a:r>
            <a:br>
              <a:rPr lang="en-IN" sz="1800" dirty="0">
                <a:effectLst/>
                <a:latin typeface="Georgia" panose="02040502050405020303" pitchFamily="18" charset="0"/>
                <a:ea typeface="Georgia" panose="02040502050405020303" pitchFamily="18" charset="0"/>
                <a:cs typeface="Georgia" panose="02040502050405020303" pitchFamily="18" charset="0"/>
              </a:rPr>
            </a:br>
            <a:endParaRPr lang="en-IN" dirty="0"/>
          </a:p>
        </p:txBody>
      </p:sp>
      <p:sp>
        <p:nvSpPr>
          <p:cNvPr id="3" name="Content Placeholder 2">
            <a:extLst>
              <a:ext uri="{FF2B5EF4-FFF2-40B4-BE49-F238E27FC236}">
                <a16:creationId xmlns:a16="http://schemas.microsoft.com/office/drawing/2014/main" id="{B91C2670-2591-477D-859F-DD320A7BD5AE}"/>
              </a:ext>
            </a:extLst>
          </p:cNvPr>
          <p:cNvSpPr>
            <a:spLocks noGrp="1"/>
          </p:cNvSpPr>
          <p:nvPr>
            <p:ph idx="1"/>
          </p:nvPr>
        </p:nvSpPr>
        <p:spPr>
          <a:xfrm>
            <a:off x="838200" y="2743200"/>
            <a:ext cx="10515600" cy="3725673"/>
          </a:xfrm>
        </p:spPr>
        <p:txBody>
          <a:bodyPr>
            <a:normAutofit/>
          </a:bodyPr>
          <a:lstStyle/>
          <a:p>
            <a:pPr marL="581025" marR="683260" algn="ctr">
              <a:spcBef>
                <a:spcPts val="235"/>
              </a:spcBef>
              <a:spcAft>
                <a:spcPts val="0"/>
              </a:spcAft>
            </a:pPr>
            <a:endParaRPr lang="en-US" sz="1800" b="1" dirty="0">
              <a:effectLst/>
              <a:latin typeface="Georgia" panose="02040502050405020303" pitchFamily="18" charset="0"/>
              <a:ea typeface="Georgia" panose="02040502050405020303" pitchFamily="18" charset="0"/>
              <a:cs typeface="Georgia" panose="02040502050405020303" pitchFamily="18" charset="0"/>
            </a:endParaRPr>
          </a:p>
          <a:p>
            <a:pPr marL="581025" marR="683260" algn="ctr">
              <a:spcBef>
                <a:spcPts val="235"/>
              </a:spcBef>
              <a:spcAft>
                <a:spcPts val="0"/>
              </a:spcAft>
            </a:pPr>
            <a:endParaRPr lang="en-US" sz="1800" b="1" dirty="0">
              <a:latin typeface="Georgia" panose="02040502050405020303" pitchFamily="18" charset="0"/>
              <a:ea typeface="Georgia" panose="02040502050405020303" pitchFamily="18" charset="0"/>
              <a:cs typeface="Georgia" panose="02040502050405020303" pitchFamily="18" charset="0"/>
            </a:endParaRPr>
          </a:p>
          <a:p>
            <a:pPr marL="352425" marR="683260" indent="0" algn="ctr">
              <a:spcBef>
                <a:spcPts val="235"/>
              </a:spcBef>
              <a:spcAft>
                <a:spcPts val="0"/>
              </a:spcAft>
              <a:buNone/>
            </a:pPr>
            <a:endParaRPr lang="en-US" sz="1800" b="1" dirty="0">
              <a:effectLst/>
              <a:latin typeface="Georgia" panose="02040502050405020303" pitchFamily="18" charset="0"/>
              <a:ea typeface="Georgia" panose="02040502050405020303" pitchFamily="18" charset="0"/>
              <a:cs typeface="Georgia" panose="02040502050405020303" pitchFamily="18" charset="0"/>
            </a:endParaRPr>
          </a:p>
          <a:p>
            <a:pPr marL="581025" marR="683260" algn="ctr">
              <a:spcBef>
                <a:spcPts val="235"/>
              </a:spcBef>
              <a:spcAft>
                <a:spcPts val="0"/>
              </a:spcAft>
            </a:pPr>
            <a:endParaRPr lang="en-US" sz="1800" b="1" dirty="0">
              <a:latin typeface="Georgia" panose="02040502050405020303" pitchFamily="18" charset="0"/>
              <a:ea typeface="Georgia" panose="02040502050405020303" pitchFamily="18" charset="0"/>
              <a:cs typeface="Georgia" panose="02040502050405020303" pitchFamily="18" charset="0"/>
            </a:endParaRPr>
          </a:p>
          <a:p>
            <a:pPr marL="352425" marR="683260" indent="0" algn="ctr">
              <a:spcBef>
                <a:spcPts val="235"/>
              </a:spcBef>
              <a:spcAft>
                <a:spcPts val="0"/>
              </a:spcAft>
              <a:buNone/>
            </a:pPr>
            <a:r>
              <a:rPr lang="en-US" sz="1800" b="1" dirty="0">
                <a:latin typeface="Georgia" panose="02040502050405020303" pitchFamily="18" charset="0"/>
                <a:ea typeface="Georgia" panose="02040502050405020303" pitchFamily="18" charset="0"/>
                <a:cs typeface="Georgia" panose="02040502050405020303" pitchFamily="18" charset="0"/>
              </a:rPr>
              <a:t>Presentation for Design Lab</a:t>
            </a:r>
            <a:r>
              <a:rPr lang="en-US" sz="1800" b="1" spc="195" dirty="0">
                <a:effectLst/>
                <a:latin typeface="Georgia" panose="02040502050405020303" pitchFamily="18" charset="0"/>
                <a:ea typeface="Georgia" panose="02040502050405020303" pitchFamily="18" charset="0"/>
                <a:cs typeface="Georgia" panose="02040502050405020303" pitchFamily="18" charset="0"/>
              </a:rPr>
              <a:t> </a:t>
            </a:r>
            <a:r>
              <a:rPr lang="en-US" sz="1800" b="1" spc="-15" dirty="0">
                <a:effectLst/>
                <a:latin typeface="Georgia" panose="02040502050405020303" pitchFamily="18" charset="0"/>
                <a:ea typeface="Georgia" panose="02040502050405020303" pitchFamily="18" charset="0"/>
                <a:cs typeface="Georgia" panose="02040502050405020303" pitchFamily="18" charset="0"/>
              </a:rPr>
              <a:t>Evaluation</a:t>
            </a:r>
            <a:endParaRPr lang="en-IN" sz="1800" b="1" dirty="0">
              <a:effectLst/>
              <a:latin typeface="Georgia" panose="02040502050405020303" pitchFamily="18" charset="0"/>
              <a:ea typeface="Georgia" panose="02040502050405020303" pitchFamily="18" charset="0"/>
              <a:cs typeface="Georgia" panose="02040502050405020303" pitchFamily="18" charset="0"/>
            </a:endParaRPr>
          </a:p>
          <a:p>
            <a:pPr marL="0" indent="0">
              <a:spcBef>
                <a:spcPts val="40"/>
              </a:spcBef>
              <a:buNone/>
            </a:pPr>
            <a:r>
              <a:rPr lang="en-US" sz="1800" b="1" dirty="0">
                <a:effectLst/>
                <a:latin typeface="Georgia" panose="02040502050405020303" pitchFamily="18" charset="0"/>
                <a:ea typeface="Georgia" panose="02040502050405020303" pitchFamily="18" charset="0"/>
                <a:cs typeface="Georgia" panose="02040502050405020303" pitchFamily="18" charset="0"/>
              </a:rPr>
              <a:t> </a:t>
            </a:r>
            <a:endParaRPr lang="en-IN" sz="1800" dirty="0">
              <a:effectLst/>
              <a:latin typeface="Georgia" panose="02040502050405020303" pitchFamily="18" charset="0"/>
              <a:ea typeface="Georgia" panose="02040502050405020303" pitchFamily="18" charset="0"/>
              <a:cs typeface="Georgia" panose="02040502050405020303" pitchFamily="18" charset="0"/>
            </a:endParaRPr>
          </a:p>
          <a:p>
            <a:pPr marL="335915" marR="683260" indent="0" algn="ctr">
              <a:spcBef>
                <a:spcPts val="5"/>
              </a:spcBef>
              <a:spcAft>
                <a:spcPts val="0"/>
              </a:spcAft>
              <a:buNone/>
            </a:pPr>
            <a:r>
              <a:rPr lang="en-US" sz="1800" i="1" dirty="0">
                <a:effectLst/>
                <a:latin typeface="Bookman Old Style" panose="02050604050505020204" pitchFamily="18" charset="0"/>
                <a:ea typeface="Georgia" panose="02040502050405020303" pitchFamily="18" charset="0"/>
                <a:cs typeface="Georgia" panose="02040502050405020303" pitchFamily="18" charset="0"/>
              </a:rPr>
              <a:t>by</a:t>
            </a:r>
            <a:endParaRPr lang="en-IN" sz="1800" dirty="0">
              <a:effectLst/>
              <a:latin typeface="Georgia" panose="02040502050405020303" pitchFamily="18" charset="0"/>
              <a:ea typeface="Georgia" panose="02040502050405020303" pitchFamily="18" charset="0"/>
              <a:cs typeface="Georgia" panose="02040502050405020303" pitchFamily="18" charset="0"/>
            </a:endParaRPr>
          </a:p>
          <a:p>
            <a:pPr marL="352425" marR="621030" indent="0" algn="ctr">
              <a:buNone/>
            </a:pPr>
            <a:r>
              <a:rPr lang="en-US" sz="1800" b="1" dirty="0">
                <a:effectLst/>
                <a:latin typeface="Georgia" panose="02040502050405020303" pitchFamily="18" charset="0"/>
                <a:ea typeface="Georgia" panose="02040502050405020303" pitchFamily="18" charset="0"/>
                <a:cs typeface="Georgia" panose="02040502050405020303" pitchFamily="18" charset="0"/>
              </a:rPr>
              <a:t>VIKRAM PATEL</a:t>
            </a:r>
            <a:endParaRPr lang="en-IN" sz="1800" b="1" dirty="0">
              <a:effectLst/>
              <a:latin typeface="Georgia" panose="02040502050405020303" pitchFamily="18" charset="0"/>
              <a:ea typeface="Georgia" panose="02040502050405020303" pitchFamily="18" charset="0"/>
              <a:cs typeface="Georgia" panose="02040502050405020303" pitchFamily="18" charset="0"/>
            </a:endParaRPr>
          </a:p>
          <a:p>
            <a:pPr marL="352425" marR="676910" indent="0" algn="ctr">
              <a:spcBef>
                <a:spcPts val="140"/>
              </a:spcBef>
              <a:spcAft>
                <a:spcPts val="0"/>
              </a:spcAft>
              <a:buNone/>
            </a:pPr>
            <a:r>
              <a:rPr lang="en-US" sz="1800" b="1" dirty="0">
                <a:effectLst/>
                <a:latin typeface="Georgia" panose="02040502050405020303" pitchFamily="18" charset="0"/>
                <a:ea typeface="Georgia" panose="02040502050405020303" pitchFamily="18" charset="0"/>
                <a:cs typeface="Georgia" panose="02040502050405020303" pitchFamily="18" charset="0"/>
              </a:rPr>
              <a:t>1701EE55</a:t>
            </a:r>
            <a:endParaRPr lang="en-IN" sz="1800" dirty="0">
              <a:effectLst/>
              <a:latin typeface="Georgia" panose="02040502050405020303" pitchFamily="18" charset="0"/>
              <a:ea typeface="Georgia" panose="02040502050405020303" pitchFamily="18" charset="0"/>
              <a:cs typeface="Georgia" panose="02040502050405020303" pitchFamily="18" charset="0"/>
            </a:endParaRPr>
          </a:p>
          <a:p>
            <a:pPr marL="0" indent="0">
              <a:buNone/>
            </a:pPr>
            <a:endParaRPr lang="en-IN" sz="1800" dirty="0">
              <a:effectLst/>
              <a:latin typeface="Georgia" panose="02040502050405020303" pitchFamily="18" charset="0"/>
              <a:ea typeface="Georgia" panose="02040502050405020303" pitchFamily="18" charset="0"/>
              <a:cs typeface="Georgia" panose="02040502050405020303" pitchFamily="18" charset="0"/>
            </a:endParaRPr>
          </a:p>
          <a:p>
            <a:pPr marL="320675" marR="683260" indent="0" algn="ctr">
              <a:spcBef>
                <a:spcPts val="1235"/>
              </a:spcBef>
              <a:spcAft>
                <a:spcPts val="0"/>
              </a:spcAft>
              <a:buNone/>
            </a:pPr>
            <a:r>
              <a:rPr lang="en-US" sz="1800" i="1" dirty="0">
                <a:effectLst/>
                <a:latin typeface="Bookman Old Style" panose="02050604050505020204" pitchFamily="18" charset="0"/>
                <a:ea typeface="Georgia" panose="02040502050405020303" pitchFamily="18" charset="0"/>
                <a:cs typeface="Georgia" panose="02040502050405020303" pitchFamily="18" charset="0"/>
              </a:rPr>
              <a:t>Under the Supervision of</a:t>
            </a:r>
            <a:endParaRPr lang="en-IN" sz="1800" dirty="0">
              <a:effectLst/>
              <a:latin typeface="Georgia" panose="02040502050405020303" pitchFamily="18" charset="0"/>
              <a:ea typeface="Georgia" panose="02040502050405020303" pitchFamily="18" charset="0"/>
              <a:cs typeface="Georgia" panose="02040502050405020303" pitchFamily="18" charset="0"/>
            </a:endParaRPr>
          </a:p>
          <a:p>
            <a:pPr marL="352425" marR="676910" indent="0" algn="ctr">
              <a:spcBef>
                <a:spcPts val="480"/>
              </a:spcBef>
              <a:spcAft>
                <a:spcPts val="0"/>
              </a:spcAft>
              <a:buNone/>
            </a:pPr>
            <a:r>
              <a:rPr lang="en-US" sz="1800" b="1" dirty="0">
                <a:effectLst/>
                <a:latin typeface="Georgia" panose="02040502050405020303" pitchFamily="18" charset="0"/>
                <a:ea typeface="Georgia" panose="02040502050405020303" pitchFamily="18" charset="0"/>
                <a:cs typeface="Georgia" panose="02040502050405020303" pitchFamily="18" charset="0"/>
              </a:rPr>
              <a:t>Dr.  </a:t>
            </a:r>
            <a:r>
              <a:rPr lang="en-US" sz="1800" b="1" dirty="0">
                <a:latin typeface="Georgia" panose="02040502050405020303" pitchFamily="18" charset="0"/>
                <a:ea typeface="Georgia" panose="02040502050405020303" pitchFamily="18" charset="0"/>
                <a:cs typeface="Georgia" panose="02040502050405020303" pitchFamily="18" charset="0"/>
              </a:rPr>
              <a:t>Jawar Singh</a:t>
            </a:r>
            <a:endParaRPr lang="en-IN" sz="1800" b="1" dirty="0">
              <a:effectLst/>
              <a:latin typeface="Georgia" panose="02040502050405020303" pitchFamily="18" charset="0"/>
              <a:ea typeface="Georgia" panose="02040502050405020303" pitchFamily="18" charset="0"/>
              <a:cs typeface="Georgia" panose="02040502050405020303" pitchFamily="18" charset="0"/>
            </a:endParaRPr>
          </a:p>
          <a:p>
            <a:pPr>
              <a:spcBef>
                <a:spcPts val="10"/>
              </a:spcBef>
            </a:pPr>
            <a:endParaRPr lang="en-IN" sz="1800" dirty="0">
              <a:effectLst/>
              <a:latin typeface="Georgia" panose="02040502050405020303" pitchFamily="18" charset="0"/>
              <a:ea typeface="Georgia" panose="02040502050405020303" pitchFamily="18" charset="0"/>
              <a:cs typeface="Georgia" panose="02040502050405020303" pitchFamily="18" charset="0"/>
            </a:endParaRPr>
          </a:p>
          <a:p>
            <a:endParaRPr lang="en-IN" dirty="0"/>
          </a:p>
        </p:txBody>
      </p:sp>
      <p:pic>
        <p:nvPicPr>
          <p:cNvPr id="11" name="image1.jpeg">
            <a:extLst>
              <a:ext uri="{FF2B5EF4-FFF2-40B4-BE49-F238E27FC236}">
                <a16:creationId xmlns:a16="http://schemas.microsoft.com/office/drawing/2014/main" id="{C46891C2-5F1F-4DD2-B396-46D9EC46BCF4}"/>
              </a:ext>
            </a:extLst>
          </p:cNvPr>
          <p:cNvPicPr/>
          <p:nvPr/>
        </p:nvPicPr>
        <p:blipFill>
          <a:blip r:embed="rId2" cstate="print"/>
          <a:stretch>
            <a:fillRect/>
          </a:stretch>
        </p:blipFill>
        <p:spPr>
          <a:xfrm>
            <a:off x="4731799" y="1505177"/>
            <a:ext cx="2539013" cy="2278930"/>
          </a:xfrm>
          <a:prstGeom prst="rect">
            <a:avLst/>
          </a:prstGeom>
        </p:spPr>
      </p:pic>
    </p:spTree>
    <p:extLst>
      <p:ext uri="{BB962C8B-B14F-4D97-AF65-F5344CB8AC3E}">
        <p14:creationId xmlns:p14="http://schemas.microsoft.com/office/powerpoint/2010/main" val="12604835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FD00A-A0F8-4452-A00D-9E8C7CA33168}"/>
              </a:ext>
            </a:extLst>
          </p:cNvPr>
          <p:cNvSpPr>
            <a:spLocks noGrp="1"/>
          </p:cNvSpPr>
          <p:nvPr>
            <p:ph type="title"/>
          </p:nvPr>
        </p:nvSpPr>
        <p:spPr/>
        <p:txBody>
          <a:bodyPr/>
          <a:lstStyle/>
          <a:p>
            <a:pPr algn="ctr"/>
            <a:r>
              <a:rPr lang="en-IN" b="1" dirty="0">
                <a:solidFill>
                  <a:schemeClr val="accent2">
                    <a:lumMod val="75000"/>
                  </a:schemeClr>
                </a:solidFill>
              </a:rPr>
              <a:t>CONCLUSION</a:t>
            </a:r>
          </a:p>
        </p:txBody>
      </p:sp>
      <p:sp>
        <p:nvSpPr>
          <p:cNvPr id="3" name="Content Placeholder 2">
            <a:extLst>
              <a:ext uri="{FF2B5EF4-FFF2-40B4-BE49-F238E27FC236}">
                <a16:creationId xmlns:a16="http://schemas.microsoft.com/office/drawing/2014/main" id="{0CB9CFF1-B436-4E58-A90D-C84E2F6D47D0}"/>
              </a:ext>
            </a:extLst>
          </p:cNvPr>
          <p:cNvSpPr>
            <a:spLocks noGrp="1"/>
          </p:cNvSpPr>
          <p:nvPr>
            <p:ph idx="1"/>
          </p:nvPr>
        </p:nvSpPr>
        <p:spPr>
          <a:xfrm>
            <a:off x="838200" y="1597981"/>
            <a:ext cx="10693893" cy="4894894"/>
          </a:xfrm>
        </p:spPr>
        <p:txBody>
          <a:bodyPr>
            <a:normAutofit/>
          </a:bodyPr>
          <a:lstStyle/>
          <a:p>
            <a:r>
              <a:rPr lang="en-US" dirty="0"/>
              <a:t>This project has been made in order to help building owner to overcome the problem which is fire spreading whenever the owner is not in the building. </a:t>
            </a:r>
          </a:p>
          <a:p>
            <a:r>
              <a:rPr lang="en-US" dirty="0"/>
              <a:t>The novelty in this project is although there are many fire alert system projects but in this project Android phone support is also there. Also the fire condition has been displayed on LCD and android phone, which can again be used for further advancements.</a:t>
            </a:r>
          </a:p>
          <a:p>
            <a:r>
              <a:rPr lang="en-US" dirty="0"/>
              <a:t>Based on the results obtained, the fire alert system design is doable and can be helpful to the residents to protect their houses.</a:t>
            </a:r>
          </a:p>
        </p:txBody>
      </p:sp>
    </p:spTree>
    <p:extLst>
      <p:ext uri="{BB962C8B-B14F-4D97-AF65-F5344CB8AC3E}">
        <p14:creationId xmlns:p14="http://schemas.microsoft.com/office/powerpoint/2010/main" val="2075265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2A4DD-C738-4FEC-BA21-AB312ADA5D91}"/>
              </a:ext>
            </a:extLst>
          </p:cNvPr>
          <p:cNvSpPr>
            <a:spLocks noGrp="1"/>
          </p:cNvSpPr>
          <p:nvPr>
            <p:ph type="title"/>
          </p:nvPr>
        </p:nvSpPr>
        <p:spPr/>
        <p:txBody>
          <a:bodyPr/>
          <a:lstStyle/>
          <a:p>
            <a:pPr algn="ctr"/>
            <a:r>
              <a:rPr lang="en-IN" b="1" dirty="0">
                <a:solidFill>
                  <a:schemeClr val="accent2">
                    <a:lumMod val="75000"/>
                  </a:schemeClr>
                </a:solidFill>
              </a:rPr>
              <a:t>REFERENCES</a:t>
            </a:r>
          </a:p>
        </p:txBody>
      </p:sp>
      <p:sp>
        <p:nvSpPr>
          <p:cNvPr id="3" name="Content Placeholder 2">
            <a:extLst>
              <a:ext uri="{FF2B5EF4-FFF2-40B4-BE49-F238E27FC236}">
                <a16:creationId xmlns:a16="http://schemas.microsoft.com/office/drawing/2014/main" id="{65D114F3-C5E7-44CB-B1CE-34233191E1FB}"/>
              </a:ext>
            </a:extLst>
          </p:cNvPr>
          <p:cNvSpPr>
            <a:spLocks noGrp="1"/>
          </p:cNvSpPr>
          <p:nvPr>
            <p:ph idx="1"/>
          </p:nvPr>
        </p:nvSpPr>
        <p:spPr/>
        <p:txBody>
          <a:bodyPr/>
          <a:lstStyle/>
          <a:p>
            <a:r>
              <a:rPr lang="en-IN" dirty="0" err="1"/>
              <a:t>Mahzan</a:t>
            </a:r>
            <a:r>
              <a:rPr lang="en-IN" dirty="0"/>
              <a:t>, Najwa &amp; Md </a:t>
            </a:r>
            <a:r>
              <a:rPr lang="en-IN" dirty="0" err="1"/>
              <a:t>Enzai</a:t>
            </a:r>
            <a:r>
              <a:rPr lang="en-IN" dirty="0"/>
              <a:t>, Nur &amp; Zin, N &amp; Noh, K. (2018). “</a:t>
            </a:r>
            <a:r>
              <a:rPr lang="en-IN" b="1" dirty="0"/>
              <a:t>Design of an Arduino-based home fire alarm system with GSM module</a:t>
            </a:r>
            <a:r>
              <a:rPr lang="en-IN" dirty="0"/>
              <a:t>”. Journal of Physics: Conference Series. 1019. 012079. 10.1088/1742-6596/1019/1/012079. </a:t>
            </a:r>
          </a:p>
          <a:p>
            <a:r>
              <a:rPr lang="en-IN" dirty="0"/>
              <a:t>K Sen, J Sarkar, S </a:t>
            </a:r>
            <a:r>
              <a:rPr lang="en-IN" dirty="0" err="1"/>
              <a:t>Saha</a:t>
            </a:r>
            <a:r>
              <a:rPr lang="en-IN" dirty="0"/>
              <a:t>, A Roy, D Dey, and S </a:t>
            </a:r>
            <a:r>
              <a:rPr lang="en-IN" dirty="0" err="1"/>
              <a:t>Baitalik</a:t>
            </a:r>
            <a:r>
              <a:rPr lang="en-IN" dirty="0"/>
              <a:t>, “Automated Fire Detection and Controlling System,” Int. Adv. Res. J. Sci. Eng. Technol., vol. 2, no. 5, pp. 34–37, 2015.</a:t>
            </a:r>
          </a:p>
          <a:p>
            <a:endParaRPr lang="en-IN" dirty="0"/>
          </a:p>
        </p:txBody>
      </p:sp>
    </p:spTree>
    <p:extLst>
      <p:ext uri="{BB962C8B-B14F-4D97-AF65-F5344CB8AC3E}">
        <p14:creationId xmlns:p14="http://schemas.microsoft.com/office/powerpoint/2010/main" val="393304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9C4EE7-4746-4639-9773-2CCDFFC271AC}"/>
              </a:ext>
            </a:extLst>
          </p:cNvPr>
          <p:cNvSpPr>
            <a:spLocks noGrp="1"/>
          </p:cNvSpPr>
          <p:nvPr>
            <p:ph idx="1"/>
          </p:nvPr>
        </p:nvSpPr>
        <p:spPr>
          <a:xfrm>
            <a:off x="838200" y="737937"/>
            <a:ext cx="10515600" cy="4363452"/>
          </a:xfrm>
        </p:spPr>
        <p:txBody>
          <a:bodyPr/>
          <a:lstStyle/>
          <a:p>
            <a:pPr marL="0" indent="0">
              <a:buNone/>
            </a:pPr>
            <a:r>
              <a:rPr lang="en-IN" dirty="0"/>
              <a:t>                      </a:t>
            </a:r>
          </a:p>
          <a:p>
            <a:pPr marL="0" indent="0">
              <a:buNone/>
            </a:pPr>
            <a:endParaRPr lang="en-IN" dirty="0"/>
          </a:p>
          <a:p>
            <a:pPr marL="0" indent="0">
              <a:buNone/>
            </a:pPr>
            <a:endParaRPr lang="en-IN" dirty="0"/>
          </a:p>
          <a:p>
            <a:pPr marL="0" indent="0" algn="ctr">
              <a:buNone/>
            </a:pPr>
            <a:r>
              <a:rPr lang="en-IN" dirty="0"/>
              <a:t>   </a:t>
            </a:r>
            <a:r>
              <a:rPr lang="en-IN" sz="9600" b="1" dirty="0">
                <a:solidFill>
                  <a:schemeClr val="accent2"/>
                </a:solidFill>
              </a:rPr>
              <a:t>THANK YOU</a:t>
            </a:r>
          </a:p>
        </p:txBody>
      </p:sp>
    </p:spTree>
    <p:extLst>
      <p:ext uri="{BB962C8B-B14F-4D97-AF65-F5344CB8AC3E}">
        <p14:creationId xmlns:p14="http://schemas.microsoft.com/office/powerpoint/2010/main" val="2697748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1DD07-4A9D-491B-97A1-C0FA9F51DFF6}"/>
              </a:ext>
            </a:extLst>
          </p:cNvPr>
          <p:cNvSpPr>
            <a:spLocks noGrp="1"/>
          </p:cNvSpPr>
          <p:nvPr>
            <p:ph type="title"/>
          </p:nvPr>
        </p:nvSpPr>
        <p:spPr/>
        <p:txBody>
          <a:bodyPr>
            <a:normAutofit/>
          </a:bodyPr>
          <a:lstStyle/>
          <a:p>
            <a:pPr algn="ctr"/>
            <a:r>
              <a:rPr lang="en-IN" sz="4000" b="1" dirty="0">
                <a:solidFill>
                  <a:schemeClr val="accent2">
                    <a:lumMod val="75000"/>
                  </a:schemeClr>
                </a:solidFill>
              </a:rPr>
              <a:t>INTRODUCTION</a:t>
            </a:r>
          </a:p>
        </p:txBody>
      </p:sp>
      <p:sp>
        <p:nvSpPr>
          <p:cNvPr id="3" name="Content Placeholder 2">
            <a:extLst>
              <a:ext uri="{FF2B5EF4-FFF2-40B4-BE49-F238E27FC236}">
                <a16:creationId xmlns:a16="http://schemas.microsoft.com/office/drawing/2014/main" id="{BD44344C-7A5F-4A8B-9A21-514F884BE19F}"/>
              </a:ext>
            </a:extLst>
          </p:cNvPr>
          <p:cNvSpPr>
            <a:spLocks noGrp="1"/>
          </p:cNvSpPr>
          <p:nvPr>
            <p:ph idx="1"/>
          </p:nvPr>
        </p:nvSpPr>
        <p:spPr>
          <a:xfrm>
            <a:off x="722790" y="1941035"/>
            <a:ext cx="10515600" cy="3163625"/>
          </a:xfrm>
        </p:spPr>
        <p:txBody>
          <a:bodyPr>
            <a:normAutofit/>
          </a:bodyPr>
          <a:lstStyle/>
          <a:p>
            <a:r>
              <a:rPr lang="en-US" dirty="0"/>
              <a:t>Amongst the occurred disasters happened in the resident area, fires have been known as the dangerous tragedy that could cause destruction, property and life losses.</a:t>
            </a:r>
          </a:p>
          <a:p>
            <a:endParaRPr lang="en-IN" dirty="0"/>
          </a:p>
          <a:p>
            <a:r>
              <a:rPr lang="en-US" dirty="0"/>
              <a:t>In many disasters, fires have become recurrent, destructive and most influential disasters if compared to other hazards</a:t>
            </a:r>
            <a:endParaRPr lang="en-US" strike="sngStrike" dirty="0"/>
          </a:p>
        </p:txBody>
      </p:sp>
    </p:spTree>
    <p:extLst>
      <p:ext uri="{BB962C8B-B14F-4D97-AF65-F5344CB8AC3E}">
        <p14:creationId xmlns:p14="http://schemas.microsoft.com/office/powerpoint/2010/main" val="2988492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4B332-5849-4D0E-A003-3AD860098CCB}"/>
              </a:ext>
            </a:extLst>
          </p:cNvPr>
          <p:cNvSpPr>
            <a:spLocks noGrp="1"/>
          </p:cNvSpPr>
          <p:nvPr>
            <p:ph type="title"/>
          </p:nvPr>
        </p:nvSpPr>
        <p:spPr/>
        <p:txBody>
          <a:bodyPr>
            <a:normAutofit/>
          </a:bodyPr>
          <a:lstStyle/>
          <a:p>
            <a:pPr algn="ctr"/>
            <a:r>
              <a:rPr lang="en-IN" sz="4000" b="1" dirty="0">
                <a:solidFill>
                  <a:schemeClr val="accent2">
                    <a:lumMod val="75000"/>
                  </a:schemeClr>
                </a:solidFill>
              </a:rPr>
              <a:t>MOTIVATION</a:t>
            </a:r>
          </a:p>
        </p:txBody>
      </p:sp>
      <p:sp>
        <p:nvSpPr>
          <p:cNvPr id="3" name="Content Placeholder 2">
            <a:extLst>
              <a:ext uri="{FF2B5EF4-FFF2-40B4-BE49-F238E27FC236}">
                <a16:creationId xmlns:a16="http://schemas.microsoft.com/office/drawing/2014/main" id="{0BABB2F4-9005-49AC-8CA5-808B2C31D1B2}"/>
              </a:ext>
            </a:extLst>
          </p:cNvPr>
          <p:cNvSpPr>
            <a:spLocks noGrp="1"/>
          </p:cNvSpPr>
          <p:nvPr>
            <p:ph idx="1"/>
          </p:nvPr>
        </p:nvSpPr>
        <p:spPr/>
        <p:txBody>
          <a:bodyPr/>
          <a:lstStyle/>
          <a:p>
            <a:r>
              <a:rPr lang="en-US" dirty="0"/>
              <a:t>The home fire alert system is purposely designed to alert the house residents whenever any possibilities for having fire disaster prompted in their house.</a:t>
            </a:r>
          </a:p>
          <a:p>
            <a:endParaRPr lang="en-US" dirty="0"/>
          </a:p>
          <a:p>
            <a:r>
              <a:rPr lang="en-US" dirty="0"/>
              <a:t>If early warnings are given, residents themselves can take immediate precaution from the fire and prevent its spread all over by using fire extinguisher or call the fireman instantly.</a:t>
            </a:r>
            <a:endParaRPr lang="en-IN" dirty="0"/>
          </a:p>
          <a:p>
            <a:endParaRPr lang="en-IN" dirty="0"/>
          </a:p>
        </p:txBody>
      </p:sp>
    </p:spTree>
    <p:extLst>
      <p:ext uri="{BB962C8B-B14F-4D97-AF65-F5344CB8AC3E}">
        <p14:creationId xmlns:p14="http://schemas.microsoft.com/office/powerpoint/2010/main" val="1390797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2E004-A9A5-40EE-9180-DD714A5D8229}"/>
              </a:ext>
            </a:extLst>
          </p:cNvPr>
          <p:cNvSpPr>
            <a:spLocks noGrp="1"/>
          </p:cNvSpPr>
          <p:nvPr>
            <p:ph type="title"/>
          </p:nvPr>
        </p:nvSpPr>
        <p:spPr/>
        <p:txBody>
          <a:bodyPr/>
          <a:lstStyle/>
          <a:p>
            <a:pPr algn="ctr"/>
            <a:r>
              <a:rPr lang="en-IN" sz="4000" b="1" dirty="0">
                <a:solidFill>
                  <a:schemeClr val="accent2">
                    <a:lumMod val="75000"/>
                  </a:schemeClr>
                </a:solidFill>
              </a:rPr>
              <a:t>COMPONENTS USED</a:t>
            </a:r>
            <a:endParaRPr lang="en-IN" b="1" dirty="0">
              <a:solidFill>
                <a:schemeClr val="accent2">
                  <a:lumMod val="75000"/>
                </a:schemeClr>
              </a:solidFill>
            </a:endParaRPr>
          </a:p>
        </p:txBody>
      </p:sp>
      <p:sp>
        <p:nvSpPr>
          <p:cNvPr id="3" name="Content Placeholder 2">
            <a:extLst>
              <a:ext uri="{FF2B5EF4-FFF2-40B4-BE49-F238E27FC236}">
                <a16:creationId xmlns:a16="http://schemas.microsoft.com/office/drawing/2014/main" id="{E4D141C9-7966-4C71-8C6D-698E78E9DEF0}"/>
              </a:ext>
            </a:extLst>
          </p:cNvPr>
          <p:cNvSpPr>
            <a:spLocks noGrp="1"/>
          </p:cNvSpPr>
          <p:nvPr>
            <p:ph idx="1"/>
          </p:nvPr>
        </p:nvSpPr>
        <p:spPr/>
        <p:txBody>
          <a:bodyPr>
            <a:normAutofit/>
          </a:bodyPr>
          <a:lstStyle/>
          <a:p>
            <a:r>
              <a:rPr lang="en-US" dirty="0">
                <a:effectLst/>
                <a:latin typeface="Carlito"/>
                <a:ea typeface="Carlito"/>
                <a:cs typeface="Carlito"/>
              </a:rPr>
              <a:t>Arduino Uno</a:t>
            </a:r>
          </a:p>
          <a:p>
            <a:r>
              <a:rPr lang="en-US" dirty="0">
                <a:latin typeface="Carlito"/>
                <a:ea typeface="Carlito"/>
                <a:cs typeface="Carlito"/>
              </a:rPr>
              <a:t>Bluetooth module HC-05</a:t>
            </a:r>
            <a:endParaRPr lang="en-US" dirty="0">
              <a:effectLst/>
              <a:latin typeface="Carlito"/>
              <a:ea typeface="Carlito"/>
              <a:cs typeface="Carlito"/>
            </a:endParaRPr>
          </a:p>
          <a:p>
            <a:r>
              <a:rPr lang="en-US" dirty="0">
                <a:effectLst/>
                <a:latin typeface="Carlito"/>
                <a:ea typeface="Carlito"/>
                <a:cs typeface="Carlito"/>
              </a:rPr>
              <a:t>Flame </a:t>
            </a:r>
            <a:r>
              <a:rPr lang="en-US" dirty="0">
                <a:latin typeface="Carlito"/>
                <a:ea typeface="Carlito"/>
                <a:cs typeface="Carlito"/>
              </a:rPr>
              <a:t>sensor</a:t>
            </a:r>
            <a:endParaRPr lang="en-US" dirty="0">
              <a:effectLst/>
              <a:latin typeface="Carlito"/>
              <a:ea typeface="Carlito"/>
              <a:cs typeface="Carlito"/>
            </a:endParaRPr>
          </a:p>
          <a:p>
            <a:r>
              <a:rPr lang="en-US" dirty="0">
                <a:effectLst/>
                <a:latin typeface="Carlito"/>
                <a:ea typeface="Carlito"/>
                <a:cs typeface="Carlito"/>
              </a:rPr>
              <a:t>16x2 LCD</a:t>
            </a:r>
          </a:p>
          <a:p>
            <a:r>
              <a:rPr lang="en-US" dirty="0">
                <a:effectLst/>
                <a:latin typeface="Carlito"/>
                <a:ea typeface="Carlito"/>
                <a:cs typeface="Carlito"/>
              </a:rPr>
              <a:t>Relay Module</a:t>
            </a:r>
          </a:p>
          <a:p>
            <a:r>
              <a:rPr lang="en-US" dirty="0">
                <a:effectLst/>
                <a:latin typeface="Carlito"/>
                <a:ea typeface="Carlito"/>
                <a:cs typeface="Carlito"/>
              </a:rPr>
              <a:t>DC fan  </a:t>
            </a:r>
          </a:p>
          <a:p>
            <a:r>
              <a:rPr lang="en-US" dirty="0">
                <a:effectLst/>
                <a:latin typeface="Carlito"/>
                <a:ea typeface="Carlito"/>
                <a:cs typeface="Carlito"/>
              </a:rPr>
              <a:t>Breadboard</a:t>
            </a:r>
          </a:p>
          <a:p>
            <a:r>
              <a:rPr lang="en-US" dirty="0">
                <a:effectLst/>
                <a:latin typeface="Carlito"/>
                <a:ea typeface="Carlito"/>
                <a:cs typeface="Carlito"/>
              </a:rPr>
              <a:t>Connecting Wires</a:t>
            </a:r>
            <a:endParaRPr lang="en-IN" dirty="0">
              <a:effectLst/>
              <a:latin typeface="Carlito"/>
              <a:ea typeface="Carlito"/>
              <a:cs typeface="Carlito"/>
            </a:endParaRPr>
          </a:p>
          <a:p>
            <a:endParaRPr lang="en-IN" dirty="0"/>
          </a:p>
        </p:txBody>
      </p:sp>
      <p:pic>
        <p:nvPicPr>
          <p:cNvPr id="4" name="Picture 3">
            <a:extLst>
              <a:ext uri="{FF2B5EF4-FFF2-40B4-BE49-F238E27FC236}">
                <a16:creationId xmlns:a16="http://schemas.microsoft.com/office/drawing/2014/main" id="{073F449D-2FDF-4D85-AEBC-3C566F7A3DA8}"/>
              </a:ext>
            </a:extLst>
          </p:cNvPr>
          <p:cNvPicPr>
            <a:picLocks noChangeAspect="1"/>
          </p:cNvPicPr>
          <p:nvPr/>
        </p:nvPicPr>
        <p:blipFill>
          <a:blip r:embed="rId2"/>
          <a:stretch>
            <a:fillRect/>
          </a:stretch>
        </p:blipFill>
        <p:spPr>
          <a:xfrm>
            <a:off x="7572650" y="1479091"/>
            <a:ext cx="3398181" cy="1765036"/>
          </a:xfrm>
          <a:prstGeom prst="rect">
            <a:avLst/>
          </a:prstGeom>
        </p:spPr>
      </p:pic>
      <p:pic>
        <p:nvPicPr>
          <p:cNvPr id="5" name="Picture 4">
            <a:extLst>
              <a:ext uri="{FF2B5EF4-FFF2-40B4-BE49-F238E27FC236}">
                <a16:creationId xmlns:a16="http://schemas.microsoft.com/office/drawing/2014/main" id="{3AFC8495-B596-4EA7-9E8D-460FDC9B9450}"/>
              </a:ext>
            </a:extLst>
          </p:cNvPr>
          <p:cNvPicPr>
            <a:picLocks noChangeAspect="1"/>
          </p:cNvPicPr>
          <p:nvPr/>
        </p:nvPicPr>
        <p:blipFill>
          <a:blip r:embed="rId3"/>
          <a:stretch>
            <a:fillRect/>
          </a:stretch>
        </p:blipFill>
        <p:spPr>
          <a:xfrm>
            <a:off x="7882143" y="3311595"/>
            <a:ext cx="3088689" cy="1493649"/>
          </a:xfrm>
          <a:prstGeom prst="rect">
            <a:avLst/>
          </a:prstGeom>
        </p:spPr>
      </p:pic>
      <p:pic>
        <p:nvPicPr>
          <p:cNvPr id="6" name="Picture 5">
            <a:extLst>
              <a:ext uri="{FF2B5EF4-FFF2-40B4-BE49-F238E27FC236}">
                <a16:creationId xmlns:a16="http://schemas.microsoft.com/office/drawing/2014/main" id="{02955BD6-6C36-43AD-B3C3-137CB1267B92}"/>
              </a:ext>
            </a:extLst>
          </p:cNvPr>
          <p:cNvPicPr>
            <a:picLocks noChangeAspect="1"/>
          </p:cNvPicPr>
          <p:nvPr/>
        </p:nvPicPr>
        <p:blipFill>
          <a:blip r:embed="rId4"/>
          <a:stretch>
            <a:fillRect/>
          </a:stretch>
        </p:blipFill>
        <p:spPr>
          <a:xfrm>
            <a:off x="7882142" y="4940181"/>
            <a:ext cx="3088689" cy="1371719"/>
          </a:xfrm>
          <a:prstGeom prst="rect">
            <a:avLst/>
          </a:prstGeom>
        </p:spPr>
      </p:pic>
    </p:spTree>
    <p:extLst>
      <p:ext uri="{BB962C8B-B14F-4D97-AF65-F5344CB8AC3E}">
        <p14:creationId xmlns:p14="http://schemas.microsoft.com/office/powerpoint/2010/main" val="1067460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C47AD-E533-4B17-BF56-C007739065D4}"/>
              </a:ext>
            </a:extLst>
          </p:cNvPr>
          <p:cNvSpPr>
            <a:spLocks noGrp="1"/>
          </p:cNvSpPr>
          <p:nvPr>
            <p:ph type="title"/>
          </p:nvPr>
        </p:nvSpPr>
        <p:spPr/>
        <p:txBody>
          <a:bodyPr/>
          <a:lstStyle/>
          <a:p>
            <a:pPr algn="ctr"/>
            <a:r>
              <a:rPr lang="en-IN" b="1" dirty="0">
                <a:solidFill>
                  <a:schemeClr val="accent2">
                    <a:lumMod val="75000"/>
                  </a:schemeClr>
                </a:solidFill>
              </a:rPr>
              <a:t>METHODOLOGY</a:t>
            </a:r>
          </a:p>
        </p:txBody>
      </p:sp>
      <p:sp>
        <p:nvSpPr>
          <p:cNvPr id="3" name="Content Placeholder 2">
            <a:extLst>
              <a:ext uri="{FF2B5EF4-FFF2-40B4-BE49-F238E27FC236}">
                <a16:creationId xmlns:a16="http://schemas.microsoft.com/office/drawing/2014/main" id="{9AF47A88-EF2E-4E61-92FE-661232E99599}"/>
              </a:ext>
            </a:extLst>
          </p:cNvPr>
          <p:cNvSpPr>
            <a:spLocks noGrp="1"/>
          </p:cNvSpPr>
          <p:nvPr>
            <p:ph idx="1"/>
          </p:nvPr>
        </p:nvSpPr>
        <p:spPr>
          <a:xfrm>
            <a:off x="838200" y="1825625"/>
            <a:ext cx="10515600" cy="4539664"/>
          </a:xfrm>
        </p:spPr>
        <p:txBody>
          <a:bodyPr>
            <a:normAutofit/>
          </a:bodyPr>
          <a:lstStyle/>
          <a:p>
            <a:r>
              <a:rPr lang="en-US" dirty="0"/>
              <a:t>When the system is powered on, Flame sensor will sense any surrounding Fire. Whenever a Fire is detected, microcontroller on the Arduino UNO board will send an alert message to the user with the help of Bluetooth Module(HC-05). Also, a message is displayed ON the LCD Display connected with Arduino.</a:t>
            </a:r>
          </a:p>
          <a:p>
            <a:r>
              <a:rPr lang="en-US" dirty="0">
                <a:effectLst/>
                <a:ea typeface="Carlito"/>
                <a:cs typeface="Carlito"/>
              </a:rPr>
              <a:t>Now relay will turn on and connected fan/water sprinkler will be also switched on.</a:t>
            </a:r>
          </a:p>
        </p:txBody>
      </p:sp>
    </p:spTree>
    <p:extLst>
      <p:ext uri="{BB962C8B-B14F-4D97-AF65-F5344CB8AC3E}">
        <p14:creationId xmlns:p14="http://schemas.microsoft.com/office/powerpoint/2010/main" val="2460164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67C6A-A357-49A7-8A40-136B19EB1723}"/>
              </a:ext>
            </a:extLst>
          </p:cNvPr>
          <p:cNvSpPr>
            <a:spLocks noGrp="1"/>
          </p:cNvSpPr>
          <p:nvPr>
            <p:ph type="title"/>
          </p:nvPr>
        </p:nvSpPr>
        <p:spPr>
          <a:xfrm>
            <a:off x="1145218" y="365125"/>
            <a:ext cx="9996257" cy="1046425"/>
          </a:xfrm>
        </p:spPr>
        <p:txBody>
          <a:bodyPr>
            <a:normAutofit/>
          </a:bodyPr>
          <a:lstStyle/>
          <a:p>
            <a:pPr algn="ctr"/>
            <a:r>
              <a:rPr lang="en-IN" b="1" dirty="0">
                <a:solidFill>
                  <a:schemeClr val="accent2">
                    <a:lumMod val="75000"/>
                  </a:schemeClr>
                </a:solidFill>
              </a:rPr>
              <a:t>BLOCK DIAGRAM FOR THE DESIGN</a:t>
            </a:r>
          </a:p>
        </p:txBody>
      </p:sp>
      <p:pic>
        <p:nvPicPr>
          <p:cNvPr id="5" name="Picture 4">
            <a:extLst>
              <a:ext uri="{FF2B5EF4-FFF2-40B4-BE49-F238E27FC236}">
                <a16:creationId xmlns:a16="http://schemas.microsoft.com/office/drawing/2014/main" id="{8BEAF617-B401-44F9-98B3-C0BF4E320687}"/>
              </a:ext>
            </a:extLst>
          </p:cNvPr>
          <p:cNvPicPr>
            <a:picLocks noChangeAspect="1"/>
          </p:cNvPicPr>
          <p:nvPr/>
        </p:nvPicPr>
        <p:blipFill>
          <a:blip r:embed="rId2"/>
          <a:stretch>
            <a:fillRect/>
          </a:stretch>
        </p:blipFill>
        <p:spPr>
          <a:xfrm>
            <a:off x="1500326" y="1532553"/>
            <a:ext cx="9268288" cy="4814981"/>
          </a:xfrm>
          <a:prstGeom prst="rect">
            <a:avLst/>
          </a:prstGeom>
        </p:spPr>
      </p:pic>
    </p:spTree>
    <p:extLst>
      <p:ext uri="{BB962C8B-B14F-4D97-AF65-F5344CB8AC3E}">
        <p14:creationId xmlns:p14="http://schemas.microsoft.com/office/powerpoint/2010/main" val="665017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21BC9-B88E-4643-A55D-6C6BA2D3E4EE}"/>
              </a:ext>
            </a:extLst>
          </p:cNvPr>
          <p:cNvSpPr>
            <a:spLocks noGrp="1"/>
          </p:cNvSpPr>
          <p:nvPr>
            <p:ph type="title"/>
          </p:nvPr>
        </p:nvSpPr>
        <p:spPr>
          <a:xfrm>
            <a:off x="838200" y="365125"/>
            <a:ext cx="10515600" cy="1037547"/>
          </a:xfrm>
        </p:spPr>
        <p:txBody>
          <a:bodyPr/>
          <a:lstStyle/>
          <a:p>
            <a:pPr algn="ctr"/>
            <a:r>
              <a:rPr lang="en-IN" b="1" dirty="0">
                <a:solidFill>
                  <a:schemeClr val="accent2">
                    <a:lumMod val="75000"/>
                  </a:schemeClr>
                </a:solidFill>
              </a:rPr>
              <a:t>EXPERIMENTAL SETUP AND WORKING</a:t>
            </a:r>
          </a:p>
        </p:txBody>
      </p:sp>
      <p:grpSp>
        <p:nvGrpSpPr>
          <p:cNvPr id="4" name="Group 3">
            <a:extLst>
              <a:ext uri="{FF2B5EF4-FFF2-40B4-BE49-F238E27FC236}">
                <a16:creationId xmlns:a16="http://schemas.microsoft.com/office/drawing/2014/main" id="{CD24A276-880A-446A-90E4-27DE528ADCA7}"/>
              </a:ext>
            </a:extLst>
          </p:cNvPr>
          <p:cNvGrpSpPr>
            <a:grpSpLocks/>
          </p:cNvGrpSpPr>
          <p:nvPr/>
        </p:nvGrpSpPr>
        <p:grpSpPr bwMode="auto">
          <a:xfrm>
            <a:off x="838200" y="1690555"/>
            <a:ext cx="10899775" cy="4949825"/>
            <a:chOff x="-2322" y="2368"/>
            <a:chExt cx="17165" cy="7795"/>
          </a:xfrm>
        </p:grpSpPr>
        <p:pic>
          <p:nvPicPr>
            <p:cNvPr id="5" name="Picture 4">
              <a:extLst>
                <a:ext uri="{FF2B5EF4-FFF2-40B4-BE49-F238E27FC236}">
                  <a16:creationId xmlns:a16="http://schemas.microsoft.com/office/drawing/2014/main" id="{CC101291-823C-460B-BDC9-0F4C1267EF60}"/>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2322" y="2368"/>
              <a:ext cx="8786" cy="7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2085FBAA-7372-4CD9-8947-DA6EBD73F60F}"/>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500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6676" y="2368"/>
              <a:ext cx="8167" cy="779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50177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ECD656A-2704-4EB0-A9CD-875A5618ED1A}"/>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26128" y="479394"/>
            <a:ext cx="5193437" cy="6205491"/>
          </a:xfrm>
          <a:prstGeom prst="rect">
            <a:avLst/>
          </a:prstGeom>
          <a:noFill/>
          <a:ln>
            <a:noFill/>
          </a:ln>
        </p:spPr>
      </p:pic>
      <p:pic>
        <p:nvPicPr>
          <p:cNvPr id="5" name="Picture 4">
            <a:extLst>
              <a:ext uri="{FF2B5EF4-FFF2-40B4-BE49-F238E27FC236}">
                <a16:creationId xmlns:a16="http://schemas.microsoft.com/office/drawing/2014/main" id="{C130EF62-63B7-432A-B2FB-97345EFCA1EC}"/>
              </a:ext>
            </a:extLst>
          </p:cNvPr>
          <p:cNvPicPr>
            <a:picLocks noChangeAspect="1"/>
          </p:cNvPicPr>
          <p:nvPr/>
        </p:nvPicPr>
        <p:blipFill>
          <a:blip r:embed="rId3"/>
          <a:stretch>
            <a:fillRect/>
          </a:stretch>
        </p:blipFill>
        <p:spPr>
          <a:xfrm>
            <a:off x="5717219" y="390617"/>
            <a:ext cx="5903651" cy="6205491"/>
          </a:xfrm>
          <a:prstGeom prst="rect">
            <a:avLst/>
          </a:prstGeom>
        </p:spPr>
      </p:pic>
    </p:spTree>
    <p:extLst>
      <p:ext uri="{BB962C8B-B14F-4D97-AF65-F5344CB8AC3E}">
        <p14:creationId xmlns:p14="http://schemas.microsoft.com/office/powerpoint/2010/main" val="19488741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4C371-A1EC-45AB-85CC-22B869A197B8}"/>
              </a:ext>
            </a:extLst>
          </p:cNvPr>
          <p:cNvSpPr>
            <a:spLocks noGrp="1"/>
          </p:cNvSpPr>
          <p:nvPr>
            <p:ph type="title"/>
          </p:nvPr>
        </p:nvSpPr>
        <p:spPr>
          <a:xfrm>
            <a:off x="838200" y="186431"/>
            <a:ext cx="10515600" cy="816746"/>
          </a:xfrm>
        </p:spPr>
        <p:txBody>
          <a:bodyPr>
            <a:normAutofit/>
          </a:bodyPr>
          <a:lstStyle/>
          <a:p>
            <a:pPr algn="ctr"/>
            <a:r>
              <a:rPr lang="en-IN" b="1" dirty="0">
                <a:solidFill>
                  <a:schemeClr val="accent2">
                    <a:lumMod val="75000"/>
                  </a:schemeClr>
                </a:solidFill>
              </a:rPr>
              <a:t>DEMONSTRATION VIDEO</a:t>
            </a:r>
          </a:p>
        </p:txBody>
      </p:sp>
      <p:pic>
        <p:nvPicPr>
          <p:cNvPr id="4" name="Finalvvv">
            <a:hlinkClick r:id="" action="ppaction://media"/>
            <a:extLst>
              <a:ext uri="{FF2B5EF4-FFF2-40B4-BE49-F238E27FC236}">
                <a16:creationId xmlns:a16="http://schemas.microsoft.com/office/drawing/2014/main" id="{80B18D8E-AD9F-401C-B122-B3D95885368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23278" y="1136342"/>
            <a:ext cx="10315852" cy="4925211"/>
          </a:xfrm>
        </p:spPr>
      </p:pic>
    </p:spTree>
    <p:extLst>
      <p:ext uri="{BB962C8B-B14F-4D97-AF65-F5344CB8AC3E}">
        <p14:creationId xmlns:p14="http://schemas.microsoft.com/office/powerpoint/2010/main" val="267405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0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5760</TotalTime>
  <Words>447</Words>
  <Application>Microsoft Office PowerPoint</Application>
  <PresentationFormat>Widescreen</PresentationFormat>
  <Paragraphs>47</Paragraphs>
  <Slides>12</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Bookman Old Style</vt:lpstr>
      <vt:lpstr>Calibri</vt:lpstr>
      <vt:lpstr>Calibri Light</vt:lpstr>
      <vt:lpstr>Carlito</vt:lpstr>
      <vt:lpstr>Georgia</vt:lpstr>
      <vt:lpstr>Office Theme</vt:lpstr>
      <vt:lpstr> Design of Android Phone Based Home  Fire Alert System </vt:lpstr>
      <vt:lpstr>INTRODUCTION</vt:lpstr>
      <vt:lpstr>MOTIVATION</vt:lpstr>
      <vt:lpstr>COMPONENTS USED</vt:lpstr>
      <vt:lpstr>METHODOLOGY</vt:lpstr>
      <vt:lpstr>BLOCK DIAGRAM FOR THE DESIGN</vt:lpstr>
      <vt:lpstr>EXPERIMENTAL SETUP AND WORKING</vt:lpstr>
      <vt:lpstr>PowerPoint Presentation</vt:lpstr>
      <vt:lpstr>DEMONSTRATION VIDEO</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vikram patel</dc:creator>
  <cp:lastModifiedBy>Vikram Patel</cp:lastModifiedBy>
  <cp:revision>125</cp:revision>
  <dcterms:created xsi:type="dcterms:W3CDTF">2020-10-26T15:54:38Z</dcterms:created>
  <dcterms:modified xsi:type="dcterms:W3CDTF">2021-03-25T09:52:08Z</dcterms:modified>
</cp:coreProperties>
</file>

<file path=docProps/thumbnail.jpeg>
</file>